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7/27/20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27/07/2020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27/07/2020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3rd July but were registered up to 18th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0"/>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5" y="4188358"/>
            <a:ext cx="7809888"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930972351"/>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72 per 100,000 ESP, 95% CI: 60-83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357</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44 per 100,000 ESP, 95% CI: 40-49</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 per 100,000 ESP, 95% CI: 31-52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 per 100,000 ESP, 95% CI: 5-18</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74 per 100,000 ESP, 95% CI: 60-88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 per 100,000 ESP, 95% CI: 25-44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 per 100,000 ESP, 95% CI: 40-59</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623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 per 100,000 ESP, 95% CI: 52-61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err="1">
                          <a:solidFill>
                            <a:srgbClr val="000000"/>
                          </a:solidFill>
                          <a:effectLst/>
                          <a:latin typeface="Calibri" panose="020F0502020204030204" pitchFamily="34" charset="0"/>
                        </a:rPr>
                        <a:t>Adur</a:t>
                      </a:r>
                      <a:endParaRPr lang="en-GB" sz="1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 per 100,000 ESP, 95% CI: 36-69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 per 100,000 ESP, 95% CI: 20-34</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 per 100,000 ESP, 95% CI: 34-54</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 per 100,000 ESP, 95% CI: 68-108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 per 100,000 ESP, 95% CI: 55-79</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 per 100,000 ESP, 95% CI: 81-110</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 per 100,000 ESP, 95% CI: 41-66</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7,086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 per 100,000 ESP, 95% CI: 72-75</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48,040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89 per 100,000 ESP, 95% CI: 88-90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015663"/>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4"/>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7" y="295835"/>
            <a:ext cx="11236172"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0" y="2345019"/>
            <a:ext cx="5534801" cy="2818648"/>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2658" cy="307777"/>
          </a:xfrm>
          <a:prstGeom prst="rect">
            <a:avLst/>
          </a:prstGeom>
          <a:noFill/>
        </p:spPr>
        <p:txBody>
          <a:bodyPr wrap="none" rtlCol="0">
            <a:spAutoFit/>
          </a:bodyPr>
          <a:lstStyle/>
          <a:p>
            <a:r>
              <a:rPr lang="en-US" sz="1400" b="1" dirty="0"/>
              <a:t>All cause mortality; West Sussex; week ending 10</a:t>
            </a:r>
            <a:r>
              <a:rPr lang="en-US" sz="1400" b="1" baseline="30000" dirty="0"/>
              <a:t>th</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0" y="297018"/>
            <a:ext cx="5534797" cy="2049925"/>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1440533528"/>
              </p:ext>
            </p:extLst>
          </p:nvPr>
        </p:nvGraphicFramePr>
        <p:xfrm>
          <a:off x="158329" y="5150904"/>
          <a:ext cx="11875362" cy="1440327"/>
        </p:xfrm>
        <a:graphic>
          <a:graphicData uri="http://schemas.openxmlformats.org/drawingml/2006/table">
            <a:tbl>
              <a:tblPr/>
              <a:tblGrid>
                <a:gridCol w="563034">
                  <a:extLst>
                    <a:ext uri="{9D8B030D-6E8A-4147-A177-3AD203B41FA5}">
                      <a16:colId xmlns:a16="http://schemas.microsoft.com/office/drawing/2014/main" val="1998575075"/>
                    </a:ext>
                  </a:extLst>
                </a:gridCol>
                <a:gridCol w="381594">
                  <a:extLst>
                    <a:ext uri="{9D8B030D-6E8A-4147-A177-3AD203B41FA5}">
                      <a16:colId xmlns:a16="http://schemas.microsoft.com/office/drawing/2014/main" val="4082139058"/>
                    </a:ext>
                  </a:extLst>
                </a:gridCol>
                <a:gridCol w="404842">
                  <a:extLst>
                    <a:ext uri="{9D8B030D-6E8A-4147-A177-3AD203B41FA5}">
                      <a16:colId xmlns:a16="http://schemas.microsoft.com/office/drawing/2014/main" val="1877115370"/>
                    </a:ext>
                  </a:extLst>
                </a:gridCol>
                <a:gridCol w="404842">
                  <a:extLst>
                    <a:ext uri="{9D8B030D-6E8A-4147-A177-3AD203B41FA5}">
                      <a16:colId xmlns:a16="http://schemas.microsoft.com/office/drawing/2014/main" val="696609331"/>
                    </a:ext>
                  </a:extLst>
                </a:gridCol>
                <a:gridCol w="404842">
                  <a:extLst>
                    <a:ext uri="{9D8B030D-6E8A-4147-A177-3AD203B41FA5}">
                      <a16:colId xmlns:a16="http://schemas.microsoft.com/office/drawing/2014/main" val="945435690"/>
                    </a:ext>
                  </a:extLst>
                </a:gridCol>
                <a:gridCol w="404842">
                  <a:extLst>
                    <a:ext uri="{9D8B030D-6E8A-4147-A177-3AD203B41FA5}">
                      <a16:colId xmlns:a16="http://schemas.microsoft.com/office/drawing/2014/main" val="4099392816"/>
                    </a:ext>
                  </a:extLst>
                </a:gridCol>
                <a:gridCol w="404842">
                  <a:extLst>
                    <a:ext uri="{9D8B030D-6E8A-4147-A177-3AD203B41FA5}">
                      <a16:colId xmlns:a16="http://schemas.microsoft.com/office/drawing/2014/main" val="2492613715"/>
                    </a:ext>
                  </a:extLst>
                </a:gridCol>
                <a:gridCol w="404842">
                  <a:extLst>
                    <a:ext uri="{9D8B030D-6E8A-4147-A177-3AD203B41FA5}">
                      <a16:colId xmlns:a16="http://schemas.microsoft.com/office/drawing/2014/main" val="4065020466"/>
                    </a:ext>
                  </a:extLst>
                </a:gridCol>
                <a:gridCol w="404842">
                  <a:extLst>
                    <a:ext uri="{9D8B030D-6E8A-4147-A177-3AD203B41FA5}">
                      <a16:colId xmlns:a16="http://schemas.microsoft.com/office/drawing/2014/main" val="1865002551"/>
                    </a:ext>
                  </a:extLst>
                </a:gridCol>
                <a:gridCol w="404842">
                  <a:extLst>
                    <a:ext uri="{9D8B030D-6E8A-4147-A177-3AD203B41FA5}">
                      <a16:colId xmlns:a16="http://schemas.microsoft.com/office/drawing/2014/main" val="3813846355"/>
                    </a:ext>
                  </a:extLst>
                </a:gridCol>
                <a:gridCol w="404842">
                  <a:extLst>
                    <a:ext uri="{9D8B030D-6E8A-4147-A177-3AD203B41FA5}">
                      <a16:colId xmlns:a16="http://schemas.microsoft.com/office/drawing/2014/main" val="234630756"/>
                    </a:ext>
                  </a:extLst>
                </a:gridCol>
                <a:gridCol w="404842">
                  <a:extLst>
                    <a:ext uri="{9D8B030D-6E8A-4147-A177-3AD203B41FA5}">
                      <a16:colId xmlns:a16="http://schemas.microsoft.com/office/drawing/2014/main" val="3725478471"/>
                    </a:ext>
                  </a:extLst>
                </a:gridCol>
                <a:gridCol w="404842">
                  <a:extLst>
                    <a:ext uri="{9D8B030D-6E8A-4147-A177-3AD203B41FA5}">
                      <a16:colId xmlns:a16="http://schemas.microsoft.com/office/drawing/2014/main" val="2828013913"/>
                    </a:ext>
                  </a:extLst>
                </a:gridCol>
                <a:gridCol w="404842">
                  <a:extLst>
                    <a:ext uri="{9D8B030D-6E8A-4147-A177-3AD203B41FA5}">
                      <a16:colId xmlns:a16="http://schemas.microsoft.com/office/drawing/2014/main" val="2637868432"/>
                    </a:ext>
                  </a:extLst>
                </a:gridCol>
                <a:gridCol w="404842">
                  <a:extLst>
                    <a:ext uri="{9D8B030D-6E8A-4147-A177-3AD203B41FA5}">
                      <a16:colId xmlns:a16="http://schemas.microsoft.com/office/drawing/2014/main" val="1956483777"/>
                    </a:ext>
                  </a:extLst>
                </a:gridCol>
                <a:gridCol w="404842">
                  <a:extLst>
                    <a:ext uri="{9D8B030D-6E8A-4147-A177-3AD203B41FA5}">
                      <a16:colId xmlns:a16="http://schemas.microsoft.com/office/drawing/2014/main" val="1653521048"/>
                    </a:ext>
                  </a:extLst>
                </a:gridCol>
                <a:gridCol w="404842">
                  <a:extLst>
                    <a:ext uri="{9D8B030D-6E8A-4147-A177-3AD203B41FA5}">
                      <a16:colId xmlns:a16="http://schemas.microsoft.com/office/drawing/2014/main" val="2665635879"/>
                    </a:ext>
                  </a:extLst>
                </a:gridCol>
                <a:gridCol w="404842">
                  <a:extLst>
                    <a:ext uri="{9D8B030D-6E8A-4147-A177-3AD203B41FA5}">
                      <a16:colId xmlns:a16="http://schemas.microsoft.com/office/drawing/2014/main" val="2210826613"/>
                    </a:ext>
                  </a:extLst>
                </a:gridCol>
                <a:gridCol w="404842">
                  <a:extLst>
                    <a:ext uri="{9D8B030D-6E8A-4147-A177-3AD203B41FA5}">
                      <a16:colId xmlns:a16="http://schemas.microsoft.com/office/drawing/2014/main" val="1066874851"/>
                    </a:ext>
                  </a:extLst>
                </a:gridCol>
                <a:gridCol w="404842">
                  <a:extLst>
                    <a:ext uri="{9D8B030D-6E8A-4147-A177-3AD203B41FA5}">
                      <a16:colId xmlns:a16="http://schemas.microsoft.com/office/drawing/2014/main" val="1570344299"/>
                    </a:ext>
                  </a:extLst>
                </a:gridCol>
                <a:gridCol w="404842">
                  <a:extLst>
                    <a:ext uri="{9D8B030D-6E8A-4147-A177-3AD203B41FA5}">
                      <a16:colId xmlns:a16="http://schemas.microsoft.com/office/drawing/2014/main" val="3799185299"/>
                    </a:ext>
                  </a:extLst>
                </a:gridCol>
                <a:gridCol w="404842">
                  <a:extLst>
                    <a:ext uri="{9D8B030D-6E8A-4147-A177-3AD203B41FA5}">
                      <a16:colId xmlns:a16="http://schemas.microsoft.com/office/drawing/2014/main" val="577733187"/>
                    </a:ext>
                  </a:extLst>
                </a:gridCol>
                <a:gridCol w="404842">
                  <a:extLst>
                    <a:ext uri="{9D8B030D-6E8A-4147-A177-3AD203B41FA5}">
                      <a16:colId xmlns:a16="http://schemas.microsoft.com/office/drawing/2014/main" val="2851271479"/>
                    </a:ext>
                  </a:extLst>
                </a:gridCol>
                <a:gridCol w="404842">
                  <a:extLst>
                    <a:ext uri="{9D8B030D-6E8A-4147-A177-3AD203B41FA5}">
                      <a16:colId xmlns:a16="http://schemas.microsoft.com/office/drawing/2014/main" val="4173096911"/>
                    </a:ext>
                  </a:extLst>
                </a:gridCol>
                <a:gridCol w="404842">
                  <a:extLst>
                    <a:ext uri="{9D8B030D-6E8A-4147-A177-3AD203B41FA5}">
                      <a16:colId xmlns:a16="http://schemas.microsoft.com/office/drawing/2014/main" val="857751430"/>
                    </a:ext>
                  </a:extLst>
                </a:gridCol>
                <a:gridCol w="404842">
                  <a:extLst>
                    <a:ext uri="{9D8B030D-6E8A-4147-A177-3AD203B41FA5}">
                      <a16:colId xmlns:a16="http://schemas.microsoft.com/office/drawing/2014/main" val="1252740657"/>
                    </a:ext>
                  </a:extLst>
                </a:gridCol>
                <a:gridCol w="404842">
                  <a:extLst>
                    <a:ext uri="{9D8B030D-6E8A-4147-A177-3AD203B41FA5}">
                      <a16:colId xmlns:a16="http://schemas.microsoft.com/office/drawing/2014/main" val="2042617685"/>
                    </a:ext>
                  </a:extLst>
                </a:gridCol>
                <a:gridCol w="404842">
                  <a:extLst>
                    <a:ext uri="{9D8B030D-6E8A-4147-A177-3AD203B41FA5}">
                      <a16:colId xmlns:a16="http://schemas.microsoft.com/office/drawing/2014/main" val="4115922538"/>
                    </a:ext>
                  </a:extLst>
                </a:gridCol>
                <a:gridCol w="404842">
                  <a:extLst>
                    <a:ext uri="{9D8B030D-6E8A-4147-A177-3AD203B41FA5}">
                      <a16:colId xmlns:a16="http://schemas.microsoft.com/office/drawing/2014/main" val="826124931"/>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t>
                      </a:r>
                    </a:p>
                    <a:p>
                      <a:pPr algn="r" fontAlgn="b"/>
                      <a:r>
                        <a:rPr lang="en-GB" sz="900" b="1" i="0" u="none" strike="noStrike" dirty="0">
                          <a:solidFill>
                            <a:srgbClr val="000000"/>
                          </a:solidFill>
                          <a:effectLst/>
                          <a:latin typeface="Calibri" panose="020F0502020204030204" pitchFamily="34" charset="0"/>
                        </a:rPr>
                        <a:t>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27.9%</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10/07/2020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35344993"/>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19.1 (16.3-22.4)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28.5 (25.3-31.9)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24.5 (22.5-26.8)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-39.7%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14,470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31.7 (31.2-32.3)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17</a:t>
            </a:r>
            <a:r>
              <a:rPr lang="en-GB" sz="1400" baseline="30000" dirty="0">
                <a:solidFill>
                  <a:srgbClr val="FF0000"/>
                </a:solidFill>
              </a:rPr>
              <a:t>th</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17th July there have been 287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26.6% of the 1,077 deaths notified to CQC between 10th April and 17th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17/07/2020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8" y="3683000"/>
            <a:ext cx="6773324" cy="3174995"/>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8" y="508001"/>
            <a:ext cx="6773324" cy="3174995"/>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to 19/07/2020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738743406"/>
              </p:ext>
            </p:extLst>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11th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13th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17th</a:t>
                      </a:r>
                    </a:p>
                    <a:p>
                      <a:pPr algn="r" fontAlgn="b"/>
                      <a:r>
                        <a:rPr lang="en-GB" sz="900" b="1" i="0" u="none" strike="noStrike" dirty="0">
                          <a:solidFill>
                            <a:srgbClr val="000000"/>
                          </a:solidFill>
                          <a:effectLst/>
                          <a:latin typeface="Calibri" panose="020F0502020204030204" pitchFamily="34" charset="0"/>
                        </a:rPr>
                        <a:t>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148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27.6 per 100,000 (23.3-32.4)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26.6 per 100,000 (21.6-32.4)</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67.7 per 100,000 (59.7-76.5)</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29,189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7" y="657361"/>
            <a:ext cx="6556189" cy="3338800"/>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19/07/2020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938440215"/>
              </p:ext>
            </p:extLst>
          </p:nvPr>
        </p:nvGraphicFramePr>
        <p:xfrm>
          <a:off x="119271" y="866741"/>
          <a:ext cx="11919017" cy="5424287"/>
        </p:xfrm>
        <a:graphic>
          <a:graphicData uri="http://schemas.openxmlformats.org/drawingml/2006/table">
            <a:tbl>
              <a:tblPr/>
              <a:tblGrid>
                <a:gridCol w="869685">
                  <a:extLst>
                    <a:ext uri="{9D8B030D-6E8A-4147-A177-3AD203B41FA5}">
                      <a16:colId xmlns:a16="http://schemas.microsoft.com/office/drawing/2014/main" val="914011533"/>
                    </a:ext>
                  </a:extLst>
                </a:gridCol>
                <a:gridCol w="394619">
                  <a:extLst>
                    <a:ext uri="{9D8B030D-6E8A-4147-A177-3AD203B41FA5}">
                      <a16:colId xmlns:a16="http://schemas.microsoft.com/office/drawing/2014/main" val="1234676251"/>
                    </a:ext>
                  </a:extLst>
                </a:gridCol>
                <a:gridCol w="394619">
                  <a:extLst>
                    <a:ext uri="{9D8B030D-6E8A-4147-A177-3AD203B41FA5}">
                      <a16:colId xmlns:a16="http://schemas.microsoft.com/office/drawing/2014/main" val="4290614221"/>
                    </a:ext>
                  </a:extLst>
                </a:gridCol>
                <a:gridCol w="394619">
                  <a:extLst>
                    <a:ext uri="{9D8B030D-6E8A-4147-A177-3AD203B41FA5}">
                      <a16:colId xmlns:a16="http://schemas.microsoft.com/office/drawing/2014/main" val="3570678717"/>
                    </a:ext>
                  </a:extLst>
                </a:gridCol>
                <a:gridCol w="394619">
                  <a:extLst>
                    <a:ext uri="{9D8B030D-6E8A-4147-A177-3AD203B41FA5}">
                      <a16:colId xmlns:a16="http://schemas.microsoft.com/office/drawing/2014/main" val="3557013875"/>
                    </a:ext>
                  </a:extLst>
                </a:gridCol>
                <a:gridCol w="394619">
                  <a:extLst>
                    <a:ext uri="{9D8B030D-6E8A-4147-A177-3AD203B41FA5}">
                      <a16:colId xmlns:a16="http://schemas.microsoft.com/office/drawing/2014/main" val="3143303423"/>
                    </a:ext>
                  </a:extLst>
                </a:gridCol>
                <a:gridCol w="394619">
                  <a:extLst>
                    <a:ext uri="{9D8B030D-6E8A-4147-A177-3AD203B41FA5}">
                      <a16:colId xmlns:a16="http://schemas.microsoft.com/office/drawing/2014/main" val="811113895"/>
                    </a:ext>
                  </a:extLst>
                </a:gridCol>
                <a:gridCol w="394619">
                  <a:extLst>
                    <a:ext uri="{9D8B030D-6E8A-4147-A177-3AD203B41FA5}">
                      <a16:colId xmlns:a16="http://schemas.microsoft.com/office/drawing/2014/main" val="3260015052"/>
                    </a:ext>
                  </a:extLst>
                </a:gridCol>
                <a:gridCol w="394619">
                  <a:extLst>
                    <a:ext uri="{9D8B030D-6E8A-4147-A177-3AD203B41FA5}">
                      <a16:colId xmlns:a16="http://schemas.microsoft.com/office/drawing/2014/main" val="3530290400"/>
                    </a:ext>
                  </a:extLst>
                </a:gridCol>
                <a:gridCol w="394619">
                  <a:extLst>
                    <a:ext uri="{9D8B030D-6E8A-4147-A177-3AD203B41FA5}">
                      <a16:colId xmlns:a16="http://schemas.microsoft.com/office/drawing/2014/main" val="1016590592"/>
                    </a:ext>
                  </a:extLst>
                </a:gridCol>
                <a:gridCol w="394619">
                  <a:extLst>
                    <a:ext uri="{9D8B030D-6E8A-4147-A177-3AD203B41FA5}">
                      <a16:colId xmlns:a16="http://schemas.microsoft.com/office/drawing/2014/main" val="845157241"/>
                    </a:ext>
                  </a:extLst>
                </a:gridCol>
                <a:gridCol w="394619">
                  <a:extLst>
                    <a:ext uri="{9D8B030D-6E8A-4147-A177-3AD203B41FA5}">
                      <a16:colId xmlns:a16="http://schemas.microsoft.com/office/drawing/2014/main" val="2611672487"/>
                    </a:ext>
                  </a:extLst>
                </a:gridCol>
                <a:gridCol w="394619">
                  <a:extLst>
                    <a:ext uri="{9D8B030D-6E8A-4147-A177-3AD203B41FA5}">
                      <a16:colId xmlns:a16="http://schemas.microsoft.com/office/drawing/2014/main" val="3459487358"/>
                    </a:ext>
                  </a:extLst>
                </a:gridCol>
                <a:gridCol w="394619">
                  <a:extLst>
                    <a:ext uri="{9D8B030D-6E8A-4147-A177-3AD203B41FA5}">
                      <a16:colId xmlns:a16="http://schemas.microsoft.com/office/drawing/2014/main" val="2298555161"/>
                    </a:ext>
                  </a:extLst>
                </a:gridCol>
                <a:gridCol w="394619">
                  <a:extLst>
                    <a:ext uri="{9D8B030D-6E8A-4147-A177-3AD203B41FA5}">
                      <a16:colId xmlns:a16="http://schemas.microsoft.com/office/drawing/2014/main" val="1233904622"/>
                    </a:ext>
                  </a:extLst>
                </a:gridCol>
                <a:gridCol w="394619">
                  <a:extLst>
                    <a:ext uri="{9D8B030D-6E8A-4147-A177-3AD203B41FA5}">
                      <a16:colId xmlns:a16="http://schemas.microsoft.com/office/drawing/2014/main" val="1647108581"/>
                    </a:ext>
                  </a:extLst>
                </a:gridCol>
                <a:gridCol w="394619">
                  <a:extLst>
                    <a:ext uri="{9D8B030D-6E8A-4147-A177-3AD203B41FA5}">
                      <a16:colId xmlns:a16="http://schemas.microsoft.com/office/drawing/2014/main" val="4131586401"/>
                    </a:ext>
                  </a:extLst>
                </a:gridCol>
                <a:gridCol w="394619">
                  <a:extLst>
                    <a:ext uri="{9D8B030D-6E8A-4147-A177-3AD203B41FA5}">
                      <a16:colId xmlns:a16="http://schemas.microsoft.com/office/drawing/2014/main" val="3701799912"/>
                    </a:ext>
                  </a:extLst>
                </a:gridCol>
                <a:gridCol w="394619">
                  <a:extLst>
                    <a:ext uri="{9D8B030D-6E8A-4147-A177-3AD203B41FA5}">
                      <a16:colId xmlns:a16="http://schemas.microsoft.com/office/drawing/2014/main" val="43166036"/>
                    </a:ext>
                  </a:extLst>
                </a:gridCol>
                <a:gridCol w="394619">
                  <a:extLst>
                    <a:ext uri="{9D8B030D-6E8A-4147-A177-3AD203B41FA5}">
                      <a16:colId xmlns:a16="http://schemas.microsoft.com/office/drawing/2014/main" val="2252693503"/>
                    </a:ext>
                  </a:extLst>
                </a:gridCol>
                <a:gridCol w="394619">
                  <a:extLst>
                    <a:ext uri="{9D8B030D-6E8A-4147-A177-3AD203B41FA5}">
                      <a16:colId xmlns:a16="http://schemas.microsoft.com/office/drawing/2014/main" val="2937568516"/>
                    </a:ext>
                  </a:extLst>
                </a:gridCol>
                <a:gridCol w="394619">
                  <a:extLst>
                    <a:ext uri="{9D8B030D-6E8A-4147-A177-3AD203B41FA5}">
                      <a16:colId xmlns:a16="http://schemas.microsoft.com/office/drawing/2014/main" val="1943748713"/>
                    </a:ext>
                  </a:extLst>
                </a:gridCol>
                <a:gridCol w="394619">
                  <a:extLst>
                    <a:ext uri="{9D8B030D-6E8A-4147-A177-3AD203B41FA5}">
                      <a16:colId xmlns:a16="http://schemas.microsoft.com/office/drawing/2014/main" val="1603286018"/>
                    </a:ext>
                  </a:extLst>
                </a:gridCol>
                <a:gridCol w="394619">
                  <a:extLst>
                    <a:ext uri="{9D8B030D-6E8A-4147-A177-3AD203B41FA5}">
                      <a16:colId xmlns:a16="http://schemas.microsoft.com/office/drawing/2014/main" val="1306586795"/>
                    </a:ext>
                  </a:extLst>
                </a:gridCol>
                <a:gridCol w="394619">
                  <a:extLst>
                    <a:ext uri="{9D8B030D-6E8A-4147-A177-3AD203B41FA5}">
                      <a16:colId xmlns:a16="http://schemas.microsoft.com/office/drawing/2014/main" val="177939970"/>
                    </a:ext>
                  </a:extLst>
                </a:gridCol>
                <a:gridCol w="394619">
                  <a:extLst>
                    <a:ext uri="{9D8B030D-6E8A-4147-A177-3AD203B41FA5}">
                      <a16:colId xmlns:a16="http://schemas.microsoft.com/office/drawing/2014/main" val="995822224"/>
                    </a:ext>
                  </a:extLst>
                </a:gridCol>
                <a:gridCol w="394619">
                  <a:extLst>
                    <a:ext uri="{9D8B030D-6E8A-4147-A177-3AD203B41FA5}">
                      <a16:colId xmlns:a16="http://schemas.microsoft.com/office/drawing/2014/main" val="992489275"/>
                    </a:ext>
                  </a:extLst>
                </a:gridCol>
                <a:gridCol w="394619">
                  <a:extLst>
                    <a:ext uri="{9D8B030D-6E8A-4147-A177-3AD203B41FA5}">
                      <a16:colId xmlns:a16="http://schemas.microsoft.com/office/drawing/2014/main" val="2936153845"/>
                    </a:ext>
                  </a:extLst>
                </a:gridCol>
                <a:gridCol w="394619">
                  <a:extLst>
                    <a:ext uri="{9D8B030D-6E8A-4147-A177-3AD203B41FA5}">
                      <a16:colId xmlns:a16="http://schemas.microsoft.com/office/drawing/2014/main" val="3065823675"/>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8">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8">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10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8">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26th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10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 y="289278"/>
            <a:ext cx="6095989" cy="3104439"/>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5" y="289278"/>
            <a:ext cx="6095989" cy="3104439"/>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9"/>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5" y="3464278"/>
            <a:ext cx="6095989" cy="3104439"/>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10/07/2020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750916" cy="307777"/>
          </a:xfrm>
          <a:prstGeom prst="rect">
            <a:avLst/>
          </a:prstGeom>
          <a:noFill/>
        </p:spPr>
        <p:txBody>
          <a:bodyPr wrap="none" rtlCol="0">
            <a:spAutoFit/>
          </a:bodyPr>
          <a:lstStyle/>
          <a:p>
            <a:r>
              <a:rPr lang="en-US" sz="1400" dirty="0"/>
              <a:t>Crude rate of Covid-19 mortality; to week ending 10/07/2020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160269194"/>
              </p:ext>
            </p:extLst>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54.7 (46.5-63.8)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64.8 (58.3-71.8)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 (67.4-79)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67.2 (63.4-71.2)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48,532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86.2 (85.5-87)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1653622400"/>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r"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 deaths </a:t>
                      </a:r>
                    </a:p>
                    <a:p>
                      <a:pPr algn="r" fontAlgn="b"/>
                      <a:r>
                        <a:rPr lang="en-GB" sz="900" b="0" i="0" u="none" strike="noStrike" dirty="0">
                          <a:solidFill>
                            <a:srgbClr val="000000"/>
                          </a:solidFill>
                          <a:effectLst/>
                          <a:latin typeface="Calibri" panose="020F0502020204030204" pitchFamily="34" charset="0"/>
                        </a:rPr>
                        <a:t>(8 per 100,000, </a:t>
                      </a:r>
                    </a:p>
                    <a:p>
                      <a:pPr algn="r" fontAlgn="b"/>
                      <a:r>
                        <a:rPr lang="en-GB" sz="9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4.3%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r" fontAlgn="b"/>
                      <a:r>
                        <a:rPr lang="en-GB" sz="9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106 deaths </a:t>
                      </a:r>
                    </a:p>
                    <a:p>
                      <a:pPr algn="r" fontAlgn="b"/>
                      <a:r>
                        <a:rPr lang="en-GB" sz="900" b="0" i="0" u="none" strike="noStrike" dirty="0">
                          <a:solidFill>
                            <a:srgbClr val="000000"/>
                          </a:solidFill>
                          <a:effectLst/>
                          <a:latin typeface="Calibri" panose="020F0502020204030204" pitchFamily="34" charset="0"/>
                        </a:rPr>
                        <a:t>(19 per 100,000, </a:t>
                      </a:r>
                    </a:p>
                    <a:p>
                      <a:pPr algn="r" fontAlgn="b"/>
                      <a:r>
                        <a:rPr lang="en-GB" sz="900" b="0" i="0" u="none" strike="noStrike" dirty="0">
                          <a:solidFill>
                            <a:srgbClr val="000000"/>
                          </a:solidFill>
                          <a:effectLst/>
                          <a:latin typeface="Calibri" panose="020F0502020204030204" pitchFamily="34" charset="0"/>
                        </a:rPr>
                        <a:t>95% CI: 16-23)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r" fontAlgn="b"/>
                      <a:r>
                        <a:rPr lang="en-GB" sz="900" b="0" i="0" u="none" strike="noStrike">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129 deaths </a:t>
                      </a:r>
                    </a:p>
                    <a:p>
                      <a:pPr algn="r" fontAlgn="b"/>
                      <a:r>
                        <a:rPr lang="en-GB" sz="900" b="0" i="0" u="none" strike="noStrike" dirty="0">
                          <a:solidFill>
                            <a:srgbClr val="000000"/>
                          </a:solidFill>
                          <a:effectLst/>
                          <a:latin typeface="Calibri" panose="020F0502020204030204" pitchFamily="34" charset="0"/>
                        </a:rPr>
                        <a:t>(15 per 100,000, </a:t>
                      </a:r>
                    </a:p>
                    <a:p>
                      <a:pPr algn="r" fontAlgn="b"/>
                      <a:r>
                        <a:rPr lang="en-GB" sz="900" b="0" i="0" u="none" strike="noStrike" dirty="0">
                          <a:solidFill>
                            <a:srgbClr val="000000"/>
                          </a:solidFill>
                          <a:effectLst/>
                          <a:latin typeface="Calibri" panose="020F0502020204030204" pitchFamily="34" charset="0"/>
                        </a:rPr>
                        <a:t>95% CI: 12-18)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5,716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10/07/2020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2528263303"/>
              </p:ext>
            </p:extLst>
          </p:nvPr>
        </p:nvGraphicFramePr>
        <p:xfrm>
          <a:off x="306172" y="4292841"/>
          <a:ext cx="11563754" cy="214647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a:t>
                      </a:r>
                    </a:p>
                    <a:p>
                      <a:pPr algn="r" fontAlgn="b"/>
                      <a:r>
                        <a:rPr lang="en-GB" sz="9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30 deaths </a:t>
                      </a:r>
                    </a:p>
                    <a:p>
                      <a:pPr algn="r" fontAlgn="b"/>
                      <a:r>
                        <a:rPr lang="en-GB" sz="900" b="0" i="0" u="none" strike="noStrike" dirty="0">
                          <a:solidFill>
                            <a:srgbClr val="000000"/>
                          </a:solidFill>
                          <a:effectLst/>
                          <a:latin typeface="Calibri" panose="020F0502020204030204" pitchFamily="34" charset="0"/>
                        </a:rPr>
                        <a:t>(4 per 1,000 care home beds, 95% CI: 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 care home beds, 95% CI: 0-0)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36 deaths </a:t>
                      </a:r>
                    </a:p>
                    <a:p>
                      <a:pPr algn="r" fontAlgn="b"/>
                      <a:r>
                        <a:rPr lang="en-GB" sz="900" b="0" i="0" u="none" strike="noStrike" dirty="0">
                          <a:solidFill>
                            <a:srgbClr val="000000"/>
                          </a:solidFill>
                          <a:effectLst/>
                          <a:latin typeface="Calibri" panose="020F0502020204030204" pitchFamily="34" charset="0"/>
                        </a:rPr>
                        <a:t>(4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1,948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10/07/2020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456246274"/>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796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361 per 100,000 ESP, 95% CI: 336-386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2,387</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304 per 100,000 ESP, 95% CI: 291-316</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 per 100,000 ESP, 95% CI: 272-329</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289-361</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 per 100,000 ESP, 95% CI: 307-367</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 per 100,000 ESP, 95% CI: 257-310</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 per 100,000 ESP, 95% CI: 264-309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3,681</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340 per 100,000 ESP, 95% CI: 330-352</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err="1">
                          <a:solidFill>
                            <a:srgbClr val="000000"/>
                          </a:solidFill>
                          <a:effectLst/>
                          <a:latin typeface="Calibri" panose="020F0502020204030204" pitchFamily="34" charset="0"/>
                        </a:rPr>
                        <a:t>Adur</a:t>
                      </a:r>
                      <a:endParaRPr lang="en-GB" sz="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 per 100,000 ESP, 95% CI: 309-392</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302-348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 per 100,000 ESP, 95% CI: 303-358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 per 100,000 ESP, 95% CI: 322-403</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 per 100,000 ESP, 95% CI: 309-363</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354 per 100,000 ESP, 95% CI: 326-383</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900" b="0" i="0" u="none" strike="noStrike">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 per 100,000 ESP, 95% CI: 330-394</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9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33,105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 per 100,000 ESP, 95% CI: 340-347</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207,706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384 per 100,000 ESP, 95% CI: 383-386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12582</TotalTime>
  <Words>3653</Words>
  <Application>Microsoft Macintosh PowerPoint</Application>
  <PresentationFormat>Widescreen</PresentationFormat>
  <Paragraphs>1190</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183</cp:revision>
  <dcterms:created xsi:type="dcterms:W3CDTF">2020-04-23T12:41:56Z</dcterms:created>
  <dcterms:modified xsi:type="dcterms:W3CDTF">2020-07-27T15:56:22Z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